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5pPr>
    <a:lvl6pPr marL="2286000" algn="l" defTabSz="914400" rtl="0" eaLnBrk="1" latinLnBrk="0" hangingPunct="1"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6pPr>
    <a:lvl7pPr marL="2743200" algn="l" defTabSz="914400" rtl="0" eaLnBrk="1" latinLnBrk="0" hangingPunct="1"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7pPr>
    <a:lvl8pPr marL="3200400" algn="l" defTabSz="914400" rtl="0" eaLnBrk="1" latinLnBrk="0" hangingPunct="1"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8pPr>
    <a:lvl9pPr marL="3657600" algn="l" defTabSz="914400" rtl="0" eaLnBrk="1" latinLnBrk="0" hangingPunct="1">
      <a:defRPr sz="3600" kern="1200">
        <a:solidFill>
          <a:srgbClr val="000000"/>
        </a:solidFill>
        <a:latin typeface="Futura LT Book" pitchFamily="2" charset="0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482B"/>
    <a:srgbClr val="C75806"/>
    <a:srgbClr val="000000"/>
    <a:srgbClr val="00499F"/>
    <a:srgbClr val="0CC1E0"/>
    <a:srgbClr val="415860"/>
    <a:srgbClr val="6B6B6B"/>
    <a:srgbClr val="DC070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5" autoAdjust="0"/>
    <p:restoredTop sz="94648" autoAdjust="0"/>
  </p:normalViewPr>
  <p:slideViewPr>
    <p:cSldViewPr>
      <p:cViewPr>
        <p:scale>
          <a:sx n="101" d="100"/>
          <a:sy n="101" d="100"/>
        </p:scale>
        <p:origin x="-600" y="14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71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19877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830377E7-C148-48B4-8283-F36590410F8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572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4071938"/>
            <a:ext cx="4895850" cy="1368425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5657850"/>
            <a:ext cx="4895850" cy="508000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>
              <a:buFontTx/>
              <a:buNone/>
              <a:defRPr>
                <a:latin typeface="Futura LT Book" pitchFamily="2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272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88125" y="908050"/>
            <a:ext cx="2016125" cy="5616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9750" y="908050"/>
            <a:ext cx="5895975" cy="5616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1555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9B2B4-6E81-42FA-8870-93360D0A646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127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95B45-1927-419F-AFD1-24CC57BAB25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222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AF2B3-E12B-457C-AAC1-B2F1C4A4464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3976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08175" y="1600200"/>
            <a:ext cx="33131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73688" y="1600200"/>
            <a:ext cx="33131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161D7-68AD-4E67-801F-481A07959D9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3148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1AD76-5B61-49D8-A824-745E651B315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1404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9CB1-0845-4531-985B-B7224645D0F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3584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4D6F8-3360-4C3A-AC0F-8959B070250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45448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6E8EC-CA64-4CCD-9971-727DB336ACB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419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79923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68B3A-C54F-4D00-B661-E46A7167258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7422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D68F3-28AF-4C98-949B-17A5022F768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16571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92938" y="274638"/>
            <a:ext cx="169386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08175" y="274638"/>
            <a:ext cx="49323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768A1-748C-4DFB-B31F-30410E9855F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298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705401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750" y="2276475"/>
            <a:ext cx="395605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76475"/>
            <a:ext cx="395605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236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406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898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19619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55665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62516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908050"/>
            <a:ext cx="806450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276475"/>
            <a:ext cx="80645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utura LT Book" pitchFamily="2" charset="0"/>
          <a:ea typeface="굴림" charset="-127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utura LT Book" pitchFamily="2" charset="0"/>
          <a:ea typeface="굴림" charset="-127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utura LT Book" pitchFamily="2" charset="0"/>
          <a:ea typeface="굴림" charset="-127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utura LT Book" pitchFamily="2" charset="0"/>
          <a:ea typeface="굴림" charset="-127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utura LT Book" pitchFamily="2" charset="0"/>
          <a:ea typeface="굴림" charset="-127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utura LT Book" pitchFamily="2" charset="0"/>
          <a:ea typeface="굴림" charset="-127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utura LT Book" pitchFamily="2" charset="0"/>
          <a:ea typeface="굴림" charset="-127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utura LT Book" pitchFamily="2" charset="0"/>
          <a:ea typeface="굴림" charset="-127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274638"/>
            <a:ext cx="67675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600200"/>
            <a:ext cx="67786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6B9F5002-F6D9-4BB3-B52B-EB2C6A6C7AF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Futura LT Book" pitchFamily="2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Futura LT Book" pitchFamily="2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Futura LT Book" pitchFamily="2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Futura LT Book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Futura LT Book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Futura LT Book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Futura LT Book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6B6B6B"/>
          </a:solidFill>
          <a:latin typeface="Futura LT Book" pitchFamily="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6B6B6B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6B6B6B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6B6B6B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6B6B6B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B6B6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B6B6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B6B6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B6B6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B6B6B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0" y="1484784"/>
            <a:ext cx="9107488" cy="4725144"/>
          </a:xfrm>
        </p:spPr>
        <p:txBody>
          <a:bodyPr/>
          <a:lstStyle/>
          <a:p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</a:t>
            </a:r>
            <a:r>
              <a:rPr lang="id-ID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ORUM SATU DATA INDONESIA TINGKAT KABUPATEN SEMARANG</a:t>
            </a:r>
            <a:endParaRPr 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PENYELENGGARAAN FSDI KAB. SEMARANG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60848"/>
            <a:ext cx="8064500" cy="4680520"/>
          </a:xfrm>
        </p:spPr>
        <p:txBody>
          <a:bodyPr/>
          <a:lstStyle/>
          <a:p>
            <a:r>
              <a:rPr lang="id-ID" sz="1800" dirty="0" smtClean="0"/>
              <a:t>ASPEK KELEMBAGAAN</a:t>
            </a:r>
          </a:p>
          <a:p>
            <a:pPr>
              <a:buNone/>
            </a:pPr>
            <a:r>
              <a:rPr lang="id-ID" sz="1800" dirty="0" smtClean="0"/>
              <a:t>	</a:t>
            </a:r>
            <a:r>
              <a:rPr lang="id-ID" sz="1800" dirty="0" smtClean="0"/>
              <a:t>Pengoptimalan FSDI Kab. Semarang berdasarkan Keputusan Bupati Semarang Nomor 050/0172/2021</a:t>
            </a:r>
          </a:p>
          <a:p>
            <a:pPr>
              <a:buNone/>
            </a:pPr>
            <a:r>
              <a:rPr lang="id-ID" sz="1800" dirty="0" smtClean="0"/>
              <a:t>.	ASPEK KOORDINASI</a:t>
            </a:r>
          </a:p>
          <a:p>
            <a:pPr>
              <a:buNone/>
            </a:pPr>
            <a:r>
              <a:rPr lang="id-ID" sz="1800" dirty="0" smtClean="0"/>
              <a:t>	</a:t>
            </a:r>
            <a:r>
              <a:rPr lang="id-ID" sz="1800" dirty="0" smtClean="0"/>
              <a:t>- Rapat Forum Satu Data Kab. Semarang direncanakan 6 kali dalam 1 Tahun (Rapat koordinasi dalam rangka penentuan data geospasial sebanyak 2 kali, Rakor pembahasan kelembagaan, timeline dan portal data, Rakor hasil penilaian mandiri dan penentuan prioritas data)</a:t>
            </a:r>
          </a:p>
          <a:p>
            <a:pPr>
              <a:buNone/>
            </a:pPr>
            <a:r>
              <a:rPr lang="id-ID" sz="1800" dirty="0" smtClean="0"/>
              <a:t>	</a:t>
            </a:r>
            <a:r>
              <a:rPr lang="id-ID" sz="1800" dirty="0" smtClean="0"/>
              <a:t>- Rapat Koordinasi dengan produsen data 1 kali </a:t>
            </a:r>
          </a:p>
          <a:p>
            <a:pPr>
              <a:buNone/>
            </a:pPr>
            <a:r>
              <a:rPr lang="id-ID" sz="1800" dirty="0" smtClean="0"/>
              <a:t>	</a:t>
            </a:r>
            <a:r>
              <a:rPr lang="id-ID" sz="1800" dirty="0" smtClean="0"/>
              <a:t>- Mengikuti rapat koordinasi dengan Sekretariat FSDI Prov. Jawa Tengah baik daring maupun luring</a:t>
            </a:r>
          </a:p>
          <a:p>
            <a:pPr>
              <a:buNone/>
            </a:pPr>
            <a:r>
              <a:rPr lang="id-ID" sz="1800" dirty="0" smtClean="0"/>
              <a:t>	</a:t>
            </a:r>
            <a:r>
              <a:rPr lang="id-ID" sz="1800" dirty="0" smtClean="0"/>
              <a:t>- Koordinasi, konsultasi dan melakukan kerjasama dengan BIG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.	ASPEK SDM</a:t>
            </a:r>
          </a:p>
          <a:p>
            <a:pPr>
              <a:buNone/>
            </a:pPr>
            <a:r>
              <a:rPr lang="id-ID" dirty="0" smtClean="0"/>
              <a:t>	- Desk indikator statistik sektoral dengan PD</a:t>
            </a:r>
          </a:p>
          <a:p>
            <a:pPr>
              <a:buNone/>
            </a:pPr>
            <a:r>
              <a:rPr lang="id-ID" dirty="0" smtClean="0"/>
              <a:t>	- Desk metadata data prioritas dengan </a:t>
            </a:r>
            <a:r>
              <a:rPr lang="id-ID" dirty="0" smtClean="0"/>
              <a:t>PD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/>
              <a:t>- Pengisian aplikasi romantik dan cinta statistik (info BPS) ?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/>
              <a:t>- Sosialisasi pelaksanaan SDI Kab. Semarang (evaluasi) pada PD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/>
              <a:t>- Bimtek geospasial ?</a:t>
            </a:r>
          </a:p>
          <a:p>
            <a:pPr>
              <a:buNone/>
            </a:pPr>
            <a:r>
              <a:rPr lang="id-ID" dirty="0" smtClean="0"/>
              <a:t>.	ASPEK TEKNOLOGI INFORMASI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dirty="0" smtClean="0"/>
              <a:t>- Portal yang terhubung dengan portal data.go.id</a:t>
            </a:r>
          </a:p>
          <a:p>
            <a:pPr>
              <a:buNone/>
            </a:pPr>
            <a:r>
              <a:rPr lang="id-ID" smtClean="0"/>
              <a:t>	- Koordinasi dengan Sekretariat SDI pusat terkait penggunaan akun dan pemanfaatan fitur pada portal data.go.id sudah dilakukan?</a:t>
            </a:r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4">
      <a:dk1>
        <a:srgbClr val="4D4D4D"/>
      </a:dk1>
      <a:lt1>
        <a:srgbClr val="FFFFFF"/>
      </a:lt1>
      <a:dk2>
        <a:srgbClr val="000000"/>
      </a:dk2>
      <a:lt2>
        <a:srgbClr val="9B6902"/>
      </a:lt2>
      <a:accent1>
        <a:srgbClr val="C75E00"/>
      </a:accent1>
      <a:accent2>
        <a:srgbClr val="FED416"/>
      </a:accent2>
      <a:accent3>
        <a:srgbClr val="FFFFFF"/>
      </a:accent3>
      <a:accent4>
        <a:srgbClr val="404040"/>
      </a:accent4>
      <a:accent5>
        <a:srgbClr val="E0B6AA"/>
      </a:accent5>
      <a:accent6>
        <a:srgbClr val="E6C013"/>
      </a:accent6>
      <a:hlink>
        <a:srgbClr val="EE6600"/>
      </a:hlink>
      <a:folHlink>
        <a:srgbClr val="EAEAEA"/>
      </a:folHlink>
    </a:clrScheme>
    <a:fontScheme name="template">
      <a:majorFont>
        <a:latin typeface="Futura LT Book"/>
        <a:ea typeface="굴림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Futura LT Book" pitchFamily="2" charset="0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Futura LT Book" pitchFamily="2" charset="0"/>
            <a:ea typeface="굴림" charset="-127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570301"/>
        </a:lt2>
        <a:accent1>
          <a:srgbClr val="D37E00"/>
        </a:accent1>
        <a:accent2>
          <a:srgbClr val="F5CB03"/>
        </a:accent2>
        <a:accent3>
          <a:srgbClr val="FFFFFF"/>
        </a:accent3>
        <a:accent4>
          <a:srgbClr val="404040"/>
        </a:accent4>
        <a:accent5>
          <a:srgbClr val="E6C0AA"/>
        </a:accent5>
        <a:accent6>
          <a:srgbClr val="DEB802"/>
        </a:accent6>
        <a:hlink>
          <a:srgbClr val="D860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13C0C"/>
        </a:lt2>
        <a:accent1>
          <a:srgbClr val="E4B058"/>
        </a:accent1>
        <a:accent2>
          <a:srgbClr val="FDD912"/>
        </a:accent2>
        <a:accent3>
          <a:srgbClr val="FFFFFF"/>
        </a:accent3>
        <a:accent4>
          <a:srgbClr val="404040"/>
        </a:accent4>
        <a:accent5>
          <a:srgbClr val="EFD4B4"/>
        </a:accent5>
        <a:accent6>
          <a:srgbClr val="E5C40F"/>
        </a:accent6>
        <a:hlink>
          <a:srgbClr val="E063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953900"/>
        </a:lt2>
        <a:accent1>
          <a:srgbClr val="B65300"/>
        </a:accent1>
        <a:accent2>
          <a:srgbClr val="CE6A00"/>
        </a:accent2>
        <a:accent3>
          <a:srgbClr val="FFFFFF"/>
        </a:accent3>
        <a:accent4>
          <a:srgbClr val="404040"/>
        </a:accent4>
        <a:accent5>
          <a:srgbClr val="D7B3AA"/>
        </a:accent5>
        <a:accent6>
          <a:srgbClr val="BA5F00"/>
        </a:accent6>
        <a:hlink>
          <a:srgbClr val="F0A806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D87200"/>
        </a:lt2>
        <a:accent1>
          <a:srgbClr val="E29B07"/>
        </a:accent1>
        <a:accent2>
          <a:srgbClr val="EDBF03"/>
        </a:accent2>
        <a:accent3>
          <a:srgbClr val="FFFFFF"/>
        </a:accent3>
        <a:accent4>
          <a:srgbClr val="404040"/>
        </a:accent4>
        <a:accent5>
          <a:srgbClr val="EECBAA"/>
        </a:accent5>
        <a:accent6>
          <a:srgbClr val="D7AD02"/>
        </a:accent6>
        <a:hlink>
          <a:srgbClr val="7CA43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D24D06"/>
        </a:lt2>
        <a:accent1>
          <a:srgbClr val="E59709"/>
        </a:accent1>
        <a:accent2>
          <a:srgbClr val="E9AC24"/>
        </a:accent2>
        <a:accent3>
          <a:srgbClr val="FFFFFF"/>
        </a:accent3>
        <a:accent4>
          <a:srgbClr val="404040"/>
        </a:accent4>
        <a:accent5>
          <a:srgbClr val="F0C9AA"/>
        </a:accent5>
        <a:accent6>
          <a:srgbClr val="D39B20"/>
        </a:accent6>
        <a:hlink>
          <a:srgbClr val="F7B80B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5003"/>
        </a:lt2>
        <a:accent1>
          <a:srgbClr val="419DCF"/>
        </a:accent1>
        <a:accent2>
          <a:srgbClr val="BC1F1F"/>
        </a:accent2>
        <a:accent3>
          <a:srgbClr val="FFFFFF"/>
        </a:accent3>
        <a:accent4>
          <a:srgbClr val="404040"/>
        </a:accent4>
        <a:accent5>
          <a:srgbClr val="B0CCE4"/>
        </a:accent5>
        <a:accent6>
          <a:srgbClr val="AA1B1B"/>
        </a:accent6>
        <a:hlink>
          <a:srgbClr val="FFE42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DF2905"/>
        </a:lt2>
        <a:accent1>
          <a:srgbClr val="D05203"/>
        </a:accent1>
        <a:accent2>
          <a:srgbClr val="72A3E1"/>
        </a:accent2>
        <a:accent3>
          <a:srgbClr val="FFFFFF"/>
        </a:accent3>
        <a:accent4>
          <a:srgbClr val="404040"/>
        </a:accent4>
        <a:accent5>
          <a:srgbClr val="E4B3AA"/>
        </a:accent5>
        <a:accent6>
          <a:srgbClr val="6793CC"/>
        </a:accent6>
        <a:hlink>
          <a:srgbClr val="F3A10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Futura LT Boo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Futura LT Book" pitchFamily="2" charset="0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Futura LT Book" pitchFamily="2" charset="0"/>
            <a:ea typeface="굴림" charset="-127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42</TotalTime>
  <Words>16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template</vt:lpstr>
      <vt:lpstr>Custom Design</vt:lpstr>
      <vt:lpstr>FORUM SATU DATA INDONESIA TINGKAT KABUPATEN SEMARANG</vt:lpstr>
      <vt:lpstr>PENYELENGGARAAN FSDI KAB. SEMARANG</vt:lpstr>
      <vt:lpstr>Slide 3</vt:lpstr>
    </vt:vector>
  </TitlesOfParts>
  <Company>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ADMIN</dc:creator>
  <cp:lastModifiedBy>User</cp:lastModifiedBy>
  <cp:revision>3</cp:revision>
  <dcterms:created xsi:type="dcterms:W3CDTF">2015-01-21T10:41:13Z</dcterms:created>
  <dcterms:modified xsi:type="dcterms:W3CDTF">2023-09-01T01:41:52Z</dcterms:modified>
</cp:coreProperties>
</file>